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56" r:id="rId8"/>
  </p:sldMasterIdLst>
  <p:sldIdLst>
    <p:sldId id="256" r:id="rId9"/>
    <p:sldId id="261" r:id="rId10"/>
    <p:sldId id="298" r:id="rId11"/>
    <p:sldId id="299" r:id="rId12"/>
    <p:sldId id="300" r:id="rId13"/>
    <p:sldId id="301" r:id="rId14"/>
    <p:sldId id="302" r:id="rId15"/>
    <p:sldId id="309" r:id="rId16"/>
    <p:sldId id="303" r:id="rId17"/>
    <p:sldId id="258" r:id="rId18"/>
    <p:sldId id="308" r:id="rId19"/>
    <p:sldId id="304" r:id="rId20"/>
    <p:sldId id="274" r:id="rId21"/>
    <p:sldId id="286" r:id="rId22"/>
    <p:sldId id="276" r:id="rId23"/>
    <p:sldId id="277" r:id="rId24"/>
    <p:sldId id="279" r:id="rId25"/>
    <p:sldId id="280" r:id="rId26"/>
    <p:sldId id="270" r:id="rId27"/>
    <p:sldId id="283" r:id="rId28"/>
    <p:sldId id="289" r:id="rId29"/>
    <p:sldId id="296" r:id="rId30"/>
    <p:sldId id="287" r:id="rId31"/>
    <p:sldId id="290" r:id="rId32"/>
    <p:sldId id="294" r:id="rId33"/>
    <p:sldId id="285" r:id="rId34"/>
    <p:sldId id="282" r:id="rId35"/>
    <p:sldId id="271" r:id="rId36"/>
    <p:sldId id="281" r:id="rId37"/>
    <p:sldId id="275" r:id="rId38"/>
    <p:sldId id="295" r:id="rId39"/>
    <p:sldId id="267" r:id="rId40"/>
    <p:sldId id="306" r:id="rId41"/>
    <p:sldId id="288" r:id="rId42"/>
    <p:sldId id="264" r:id="rId43"/>
    <p:sldId id="297" r:id="rId44"/>
    <p:sldId id="310" r:id="rId45"/>
    <p:sldId id="262" r:id="rId46"/>
    <p:sldId id="263" r:id="rId47"/>
    <p:sldId id="265" r:id="rId48"/>
    <p:sldId id="266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nota finală</c:v>
                </c:pt>
              </c:strCache>
            </c:strRef>
          </c:tx>
          <c:explosion val="25"/>
          <c:cat>
            <c:strRef>
              <c:f>Sheet1!$A$2:$A$7</c:f>
              <c:strCache>
                <c:ptCount val="6"/>
                <c:pt idx="0">
                  <c:v>5-5,99</c:v>
                </c:pt>
                <c:pt idx="1">
                  <c:v>6-6,99</c:v>
                </c:pt>
                <c:pt idx="2">
                  <c:v>7-7,99</c:v>
                </c:pt>
                <c:pt idx="3">
                  <c:v>8-8,99</c:v>
                </c:pt>
                <c:pt idx="4">
                  <c:v>9-9,99</c:v>
                </c:pt>
                <c:pt idx="5">
                  <c:v>3-3,99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5</c:v>
                </c:pt>
                <c:pt idx="2">
                  <c:v>9</c:v>
                </c:pt>
                <c:pt idx="3">
                  <c:v>12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lb română</c:v>
                </c:pt>
              </c:strCache>
            </c:strRef>
          </c:tx>
          <c:explosion val="40"/>
          <c:cat>
            <c:strRef>
              <c:f>Sheet1!$A$2:$A$7</c:f>
              <c:strCache>
                <c:ptCount val="6"/>
                <c:pt idx="0">
                  <c:v>4-4,99</c:v>
                </c:pt>
                <c:pt idx="1">
                  <c:v>5-5,99</c:v>
                </c:pt>
                <c:pt idx="2">
                  <c:v>6-6,99</c:v>
                </c:pt>
                <c:pt idx="3">
                  <c:v>7-7,99</c:v>
                </c:pt>
                <c:pt idx="4">
                  <c:v>8-8,99</c:v>
                </c:pt>
                <c:pt idx="5">
                  <c:v>9-9,99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5</c:v>
                </c:pt>
                <c:pt idx="4">
                  <c:v>12</c:v>
                </c:pt>
                <c:pt idx="5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matematica</c:v>
                </c:pt>
              </c:strCache>
            </c:strRef>
          </c:tx>
          <c:explosion val="25"/>
          <c:cat>
            <c:strRef>
              <c:f>Sheet1!$A$2:$A$9</c:f>
              <c:strCache>
                <c:ptCount val="8"/>
                <c:pt idx="0">
                  <c:v>1-1,99</c:v>
                </c:pt>
                <c:pt idx="1">
                  <c:v>4-4,99</c:v>
                </c:pt>
                <c:pt idx="2">
                  <c:v>5-5,99</c:v>
                </c:pt>
                <c:pt idx="3">
                  <c:v>6-6,99</c:v>
                </c:pt>
                <c:pt idx="4">
                  <c:v>7-7,99</c:v>
                </c:pt>
                <c:pt idx="5">
                  <c:v>8-8,99</c:v>
                </c:pt>
                <c:pt idx="6">
                  <c:v>9-9,99</c:v>
                </c:pt>
                <c:pt idx="7">
                  <c:v>10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7</c:v>
                </c:pt>
                <c:pt idx="4">
                  <c:v>8</c:v>
                </c:pt>
                <c:pt idx="5">
                  <c:v>8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74781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5272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40058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98650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69248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867514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6642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19453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36966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45570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851585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708553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548403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834085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75412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84503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216198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950280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661477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2776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91380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75128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288970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101894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91824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651996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464333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347266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644192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16010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3426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179551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07886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473336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887989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923249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046973"/>
      </p:ext>
    </p:extLst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968003"/>
      </p:ext>
    </p:extLst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089688"/>
      </p:ext>
    </p:extLst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895968"/>
      </p:ext>
    </p:extLst>
  </p:cSld>
  <p:clrMapOvr>
    <a:masterClrMapping/>
  </p:clrMapOvr>
  <p:transition spd="slow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188294"/>
      </p:ext>
    </p:extLst>
  </p:cSld>
  <p:clrMapOvr>
    <a:masterClrMapping/>
  </p:clrMapOvr>
  <p:transition spd="slow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037265"/>
      </p:ext>
    </p:extLst>
  </p:cSld>
  <p:clrMapOvr>
    <a:masterClrMapping/>
  </p:clrMapOvr>
  <p:transition spd="slow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821135"/>
      </p:ext>
    </p:extLst>
  </p:cSld>
  <p:clrMapOvr>
    <a:masterClrMapping/>
  </p:clrMapOvr>
  <p:transition spd="slow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452008"/>
      </p:ext>
    </p:extLst>
  </p:cSld>
  <p:clrMapOvr>
    <a:masterClrMapping/>
  </p:clrMapOvr>
  <p:transition spd="slow"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675591"/>
      </p:ext>
    </p:extLst>
  </p:cSld>
  <p:clrMapOvr>
    <a:masterClrMapping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506475"/>
      </p:ext>
    </p:extLst>
  </p:cSld>
  <p:clrMapOvr>
    <a:masterClrMapping/>
  </p:clrMapOvr>
  <p:transition spd="slow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803510"/>
      </p:ext>
    </p:extLst>
  </p:cSld>
  <p:clrMapOvr>
    <a:masterClrMapping/>
  </p:clrMapOvr>
  <p:transition spd="slow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86118"/>
      </p:ext>
    </p:extLst>
  </p:cSld>
  <p:clrMapOvr>
    <a:masterClrMapping/>
  </p:clrMapOvr>
  <p:transition spd="slow">
    <p:push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069616"/>
      </p:ext>
    </p:extLst>
  </p:cSld>
  <p:clrMapOvr>
    <a:masterClrMapping/>
  </p:clrMapOvr>
  <p:transition spd="slow">
    <p:push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58341"/>
      </p:ext>
    </p:extLst>
  </p:cSld>
  <p:clrMapOvr>
    <a:masterClrMapping/>
  </p:clrMapOvr>
  <p:transition spd="slow"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768849"/>
      </p:ext>
    </p:extLst>
  </p:cSld>
  <p:clrMapOvr>
    <a:masterClrMapping/>
  </p:clrMapOvr>
  <p:transition spd="slow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605597"/>
      </p:ext>
    </p:extLst>
  </p:cSld>
  <p:clrMapOvr>
    <a:masterClrMapping/>
  </p:clrMapOvr>
  <p:transition spd="slow"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479909"/>
      </p:ext>
    </p:extLst>
  </p:cSld>
  <p:clrMapOvr>
    <a:masterClrMapping/>
  </p:clrMapOvr>
  <p:transition spd="slow">
    <p:push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801089"/>
      </p:ext>
    </p:extLst>
  </p:cSld>
  <p:clrMapOvr>
    <a:masterClrMapping/>
  </p:clrMapOvr>
  <p:transition spd="slow">
    <p:push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240373"/>
      </p:ext>
    </p:extLst>
  </p:cSld>
  <p:clrMapOvr>
    <a:masterClrMapping/>
  </p:clrMapOvr>
  <p:transition spd="slow">
    <p:push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285453"/>
      </p:ext>
    </p:extLst>
  </p:cSld>
  <p:clrMapOvr>
    <a:masterClrMapping/>
  </p:clrMapOvr>
  <p:transition spd="slow">
    <p:push dir="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166944"/>
      </p:ext>
    </p:extLst>
  </p:cSld>
  <p:clrMapOvr>
    <a:masterClrMapping/>
  </p:clrMapOvr>
  <p:transition spd="slow">
    <p:push dir="u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468454"/>
      </p:ext>
    </p:extLst>
  </p:cSld>
  <p:clrMapOvr>
    <a:masterClrMapping/>
  </p:clrMapOvr>
  <p:transition spd="slow">
    <p:push dir="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97042"/>
      </p:ext>
    </p:extLst>
  </p:cSld>
  <p:clrMapOvr>
    <a:masterClrMapping/>
  </p:clrMapOvr>
  <p:transition spd="slow">
    <p:push dir="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95008"/>
      </p:ext>
    </p:extLst>
  </p:cSld>
  <p:clrMapOvr>
    <a:masterClrMapping/>
  </p:clrMapOvr>
  <p:transition spd="slow">
    <p:push dir="u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01889"/>
      </p:ext>
    </p:extLst>
  </p:cSld>
  <p:clrMapOvr>
    <a:masterClrMapping/>
  </p:clrMapOvr>
  <p:transition spd="slow">
    <p:push dir="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37653"/>
      </p:ext>
    </p:extLst>
  </p:cSld>
  <p:clrMapOvr>
    <a:masterClrMapping/>
  </p:clrMapOvr>
  <p:transition spd="slow">
    <p:push dir="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182971"/>
      </p:ext>
    </p:extLst>
  </p:cSld>
  <p:clrMapOvr>
    <a:masterClrMapping/>
  </p:clrMapOvr>
  <p:transition spd="slow">
    <p:push dir="u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51933"/>
      </p:ext>
    </p:extLst>
  </p:cSld>
  <p:clrMapOvr>
    <a:masterClrMapping/>
  </p:clrMapOvr>
  <p:transition spd="slow">
    <p:push dir="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61806"/>
      </p:ext>
    </p:extLst>
  </p:cSld>
  <p:clrMapOvr>
    <a:masterClrMapping/>
  </p:clrMapOvr>
  <p:transition spd="slow">
    <p:push dir="u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200636"/>
      </p:ext>
    </p:extLst>
  </p:cSld>
  <p:clrMapOvr>
    <a:masterClrMapping/>
  </p:clrMapOvr>
  <p:transition spd="slow">
    <p:push dir="u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63304"/>
      </p:ext>
    </p:extLst>
  </p:cSld>
  <p:clrMapOvr>
    <a:masterClrMapping/>
  </p:clrMapOvr>
  <p:transition spd="slow">
    <p:push dir="u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838258"/>
      </p:ext>
    </p:extLst>
  </p:cSld>
  <p:clrMapOvr>
    <a:masterClrMapping/>
  </p:clrMapOvr>
  <p:transition spd="slow">
    <p:push dir="u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603672"/>
      </p:ext>
    </p:extLst>
  </p:cSld>
  <p:clrMapOvr>
    <a:masterClrMapping/>
  </p:clrMapOvr>
  <p:transition spd="slow">
    <p:push dir="u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842390"/>
      </p:ext>
    </p:extLst>
  </p:cSld>
  <p:clrMapOvr>
    <a:masterClrMapping/>
  </p:clrMapOvr>
  <p:transition spd="slow">
    <p:push dir="u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26812"/>
      </p:ext>
    </p:extLst>
  </p:cSld>
  <p:clrMapOvr>
    <a:masterClrMapping/>
  </p:clrMapOvr>
  <p:transition spd="slow">
    <p:push dir="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429218"/>
      </p:ext>
    </p:extLst>
  </p:cSld>
  <p:clrMapOvr>
    <a:masterClrMapping/>
  </p:clrMapOvr>
  <p:transition spd="slow">
    <p:push dir="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648092"/>
      </p:ext>
    </p:extLst>
  </p:cSld>
  <p:clrMapOvr>
    <a:masterClrMapping/>
  </p:clrMapOvr>
  <p:transition spd="slow">
    <p:push dir="u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372345"/>
      </p:ext>
    </p:extLst>
  </p:cSld>
  <p:clrMapOvr>
    <a:masterClrMapping/>
  </p:clrMapOvr>
  <p:transition spd="slow">
    <p:push dir="u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754067"/>
      </p:ext>
    </p:extLst>
  </p:cSld>
  <p:clrMapOvr>
    <a:masterClrMapping/>
  </p:clrMapOvr>
  <p:transition spd="slow">
    <p:push dir="u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5229"/>
      </p:ext>
    </p:extLst>
  </p:cSld>
  <p:clrMapOvr>
    <a:masterClrMapping/>
  </p:clrMapOvr>
  <p:transition spd="slow">
    <p:push dir="u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742000"/>
      </p:ext>
    </p:extLst>
  </p:cSld>
  <p:clrMapOvr>
    <a:masterClrMapping/>
  </p:clrMapOvr>
  <p:transition spd="slow">
    <p:push dir="u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912444"/>
      </p:ext>
    </p:extLst>
  </p:cSld>
  <p:clrMapOvr>
    <a:masterClrMapping/>
  </p:clrMapOvr>
  <p:transition spd="slow">
    <p:push dir="u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710961"/>
      </p:ext>
    </p:extLst>
  </p:cSld>
  <p:clrMapOvr>
    <a:masterClrMapping/>
  </p:clrMapOvr>
  <p:transition spd="slow">
    <p:push dir="u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483195"/>
      </p:ext>
    </p:extLst>
  </p:cSld>
  <p:clrMapOvr>
    <a:masterClrMapping/>
  </p:clrMapOvr>
  <p:transition spd="slow">
    <p:push dir="u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529313"/>
      </p:ext>
    </p:extLst>
  </p:cSld>
  <p:clrMapOvr>
    <a:masterClrMapping/>
  </p:clrMapOvr>
  <p:transition spd="slow">
    <p:push dir="u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464455"/>
      </p:ext>
    </p:extLst>
  </p:cSld>
  <p:clrMapOvr>
    <a:masterClrMapping/>
  </p:clrMapOvr>
  <p:transition spd="slow">
    <p:push dir="u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74687"/>
      </p:ext>
    </p:extLst>
  </p:cSld>
  <p:clrMapOvr>
    <a:masterClrMapping/>
  </p:clrMapOvr>
  <p:transition spd="slow">
    <p:push dir="u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415254"/>
      </p:ext>
    </p:extLst>
  </p:cSld>
  <p:clrMapOvr>
    <a:masterClrMapping/>
  </p:clrMapOvr>
  <p:transition spd="slow">
    <p:push dir="u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069278"/>
      </p:ext>
    </p:extLst>
  </p:cSld>
  <p:clrMapOvr>
    <a:masterClrMapping/>
  </p:clrMapOvr>
  <p:transition spd="slow">
    <p:push dir="u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137868"/>
      </p:ext>
    </p:extLst>
  </p:cSld>
  <p:clrMapOvr>
    <a:masterClrMapping/>
  </p:clrMapOvr>
  <p:transition spd="slow">
    <p:push dir="u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10975"/>
      </p:ext>
    </p:extLst>
  </p:cSld>
  <p:clrMapOvr>
    <a:masterClrMapping/>
  </p:clrMapOvr>
  <p:transition spd="slow">
    <p:push dir="u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24185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98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6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8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5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5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94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8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8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1470025"/>
          </a:xfrm>
        </p:spPr>
        <p:txBody>
          <a:bodyPr/>
          <a:lstStyle/>
          <a:p>
            <a:r>
              <a:rPr lang="ro-RO" b="1" dirty="0"/>
              <a:t>ȘCOALA GIMNAZIALĂ</a:t>
            </a:r>
            <a:r>
              <a:rPr lang="pt-BR" b="1" dirty="0"/>
              <a:t> </a:t>
            </a:r>
            <a:r>
              <a:rPr lang="ro-RO" b="1" dirty="0" smtClean="0"/>
              <a:t/>
            </a:r>
            <a:br>
              <a:rPr lang="ro-RO" b="1" dirty="0" smtClean="0"/>
            </a:br>
            <a:r>
              <a:rPr lang="pt-BR" b="1" dirty="0" smtClean="0"/>
              <a:t>“</a:t>
            </a:r>
            <a:r>
              <a:rPr lang="pt-BR" b="1" dirty="0"/>
              <a:t>SFÂNTUL  ANDREI” – BRĂILA</a:t>
            </a:r>
            <a:endParaRPr lang="ro-R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632" y="4343400"/>
            <a:ext cx="8610600" cy="1752600"/>
          </a:xfrm>
        </p:spPr>
        <p:txBody>
          <a:bodyPr/>
          <a:lstStyle/>
          <a:p>
            <a:r>
              <a:rPr lang="ro-RO" b="1" dirty="0" smtClean="0">
                <a:solidFill>
                  <a:schemeClr val="tx1"/>
                </a:solidFill>
              </a:rPr>
              <a:t>1982 – 2024:  42 de ani de la înființare</a:t>
            </a:r>
          </a:p>
          <a:p>
            <a:r>
              <a:rPr lang="ro-RO" b="1" dirty="0" smtClean="0">
                <a:solidFill>
                  <a:schemeClr val="tx1"/>
                </a:solidFill>
              </a:rPr>
              <a:t>2003 -2024: 21 de ani de la redenumirea școlii</a:t>
            </a:r>
            <a:endParaRPr lang="ro-RO" b="1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001" y="0"/>
            <a:ext cx="2911231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 descr="Picture 03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5434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543800" cy="1752600"/>
          </a:xfrm>
        </p:spPr>
        <p:txBody>
          <a:bodyPr/>
          <a:lstStyle/>
          <a:p>
            <a:r>
              <a:rPr lang="ro-RO" b="1" dirty="0" smtClean="0">
                <a:solidFill>
                  <a:schemeClr val="tx1"/>
                </a:solidFill>
              </a:rPr>
              <a:t>Retrospectiva anului </a:t>
            </a:r>
            <a:r>
              <a:rPr lang="ro-RO" b="1" dirty="0">
                <a:solidFill>
                  <a:schemeClr val="tx1"/>
                </a:solidFill>
              </a:rPr>
              <a:t>ș</a:t>
            </a:r>
            <a:r>
              <a:rPr lang="ro-RO" b="1" dirty="0" smtClean="0">
                <a:solidFill>
                  <a:schemeClr val="tx1"/>
                </a:solidFill>
              </a:rPr>
              <a:t>colar 2023 -2024</a:t>
            </a:r>
            <a:endParaRPr lang="ro-RO" b="1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o-RO" b="1" dirty="0"/>
              <a:t>ȘCOALA GIMNAZIALĂ</a:t>
            </a:r>
            <a:r>
              <a:rPr lang="pt-BR" b="1" dirty="0"/>
              <a:t> </a:t>
            </a:r>
            <a:r>
              <a:rPr lang="ro-RO" b="1" dirty="0" smtClean="0"/>
              <a:t/>
            </a:r>
            <a:br>
              <a:rPr lang="ro-RO" b="1" dirty="0" smtClean="0"/>
            </a:br>
            <a:r>
              <a:rPr lang="pt-BR" b="1" dirty="0" smtClean="0"/>
              <a:t>“</a:t>
            </a:r>
            <a:r>
              <a:rPr lang="pt-BR" b="1" dirty="0"/>
              <a:t>SFÂNTUL  ANDREI” – BRĂILA</a:t>
            </a:r>
            <a:endParaRPr lang="ro-RO" dirty="0"/>
          </a:p>
        </p:txBody>
      </p:sp>
      <p:pic>
        <p:nvPicPr>
          <p:cNvPr id="6" name="Picture 2" descr="C:\Users\Administrator\Desktop\prezentare_2017\2\poze_facebook\20171102_1321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43536"/>
            <a:ext cx="3124200" cy="175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688586"/>
            <a:ext cx="2329590" cy="1748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06180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o-RO" dirty="0"/>
              <a:t>DEVIZA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1260764" y="2362200"/>
            <a:ext cx="6781800" cy="3200400"/>
          </a:xfrm>
          <a:prstGeom prst="cloudCallout">
            <a:avLst>
              <a:gd name="adj1" fmla="val 27993"/>
              <a:gd name="adj2" fmla="val -872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prstClr val="white"/>
                </a:solidFill>
              </a:rPr>
              <a:t>Școala noastră oferă şanse egale şi integrare socială pentru toţi copiii care îi trec pragul!</a:t>
            </a:r>
            <a:endParaRPr lang="ro-RO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681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MISIUNEA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o-RO" i="1" dirty="0">
                <a:solidFill>
                  <a:schemeClr val="accent2">
                    <a:lumMod val="75000"/>
                  </a:schemeClr>
                </a:solidFill>
                <a:ea typeface="Calibri"/>
                <a:cs typeface="Times New Roman"/>
              </a:rPr>
              <a:t>Misiunea școlii noastre este de a oferi șanse egale la  </a:t>
            </a:r>
            <a:r>
              <a:rPr lang="ro-RO" b="1" i="1" dirty="0">
                <a:solidFill>
                  <a:schemeClr val="accent2">
                    <a:lumMod val="75000"/>
                  </a:schemeClr>
                </a:solidFill>
                <a:ea typeface="Calibri"/>
                <a:cs typeface="Times New Roman"/>
              </a:rPr>
              <a:t>EDUCAȚIE DE CALITATE</a:t>
            </a:r>
            <a:r>
              <a:rPr lang="ro-RO" i="1" dirty="0">
                <a:solidFill>
                  <a:schemeClr val="accent2">
                    <a:lumMod val="75000"/>
                  </a:schemeClr>
                </a:solidFill>
                <a:ea typeface="Calibri"/>
                <a:cs typeface="Times New Roman"/>
              </a:rPr>
              <a:t> tuturor elevilor într-un mediu deschis, flexibil, centrat pe curriculum național și competențele cheie, asigurându-le dezvoltarea liberă și armonioasă a personalității și capacitatea de a învăța pe tot parcursul vieții, de a promova testele standardizate, de a accesa următoarea treaptă de educație, de a avea o carieră motivantă într-o lume în continuă schimbare</a:t>
            </a:r>
            <a:r>
              <a:rPr lang="ro-RO" i="1" dirty="0" smtClean="0">
                <a:solidFill>
                  <a:schemeClr val="accent2">
                    <a:lumMod val="75000"/>
                  </a:schemeClr>
                </a:solidFill>
                <a:ea typeface="Calibri"/>
                <a:cs typeface="Times New Roman"/>
              </a:rPr>
              <a:t>.</a:t>
            </a:r>
            <a:endParaRPr lang="ro-RO" i="1" dirty="0">
              <a:solidFill>
                <a:schemeClr val="accent2">
                  <a:lumMod val="75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5314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VIZIUNEA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2514600" y="2318266"/>
            <a:ext cx="4114800" cy="25908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1295400"/>
            <a:ext cx="807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3200" i="1" dirty="0" smtClean="0">
                <a:solidFill>
                  <a:prstClr val="black"/>
                </a:solidFill>
              </a:rPr>
              <a:t>O dezvoltare </a:t>
            </a:r>
            <a:r>
              <a:rPr lang="ro-RO" sz="3200" i="1" dirty="0">
                <a:solidFill>
                  <a:prstClr val="black"/>
                </a:solidFill>
              </a:rPr>
              <a:t>holistică a triunghiului 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6600" y="1948934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i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MINTE</a:t>
            </a:r>
            <a:r>
              <a:rPr lang="ro-RO" b="1" i="1" dirty="0">
                <a:solidFill>
                  <a:prstClr val="black"/>
                </a:solidFill>
              </a:rPr>
              <a:t> </a:t>
            </a:r>
            <a:r>
              <a:rPr lang="ro-RO" i="1" dirty="0">
                <a:solidFill>
                  <a:prstClr val="black"/>
                </a:solidFill>
              </a:rPr>
              <a:t>(cunoștințe transmise)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613666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i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CORP</a:t>
            </a:r>
            <a:r>
              <a:rPr lang="ro-RO" i="1" dirty="0">
                <a:solidFill>
                  <a:prstClr val="black"/>
                </a:solidFill>
              </a:rPr>
              <a:t> </a:t>
            </a:r>
            <a:endParaRPr lang="ro-RO" i="1" dirty="0" smtClean="0">
              <a:solidFill>
                <a:prstClr val="black"/>
              </a:solidFill>
            </a:endParaRPr>
          </a:p>
          <a:p>
            <a:r>
              <a:rPr lang="ro-RO" i="1" dirty="0" smtClean="0">
                <a:solidFill>
                  <a:prstClr val="black"/>
                </a:solidFill>
              </a:rPr>
              <a:t>(</a:t>
            </a:r>
            <a:r>
              <a:rPr lang="ro-RO" i="1" dirty="0">
                <a:solidFill>
                  <a:prstClr val="black"/>
                </a:solidFill>
              </a:rPr>
              <a:t>abilitatea de utilizare a </a:t>
            </a:r>
            <a:r>
              <a:rPr lang="ro-RO" i="1" dirty="0" smtClean="0">
                <a:solidFill>
                  <a:prstClr val="black"/>
                </a:solidFill>
              </a:rPr>
              <a:t>cunoștințelor) 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86600" y="3639372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i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SUFLET</a:t>
            </a:r>
            <a:r>
              <a:rPr lang="ro-RO" i="1" dirty="0">
                <a:solidFill>
                  <a:prstClr val="black"/>
                </a:solidFill>
              </a:rPr>
              <a:t> (atitudinea față de educație)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1782" y="5257800"/>
            <a:ext cx="7904018" cy="12003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o-RO" b="1" i="1" dirty="0" smtClean="0">
                <a:solidFill>
                  <a:prstClr val="black"/>
                </a:solidFill>
              </a:rPr>
              <a:t>Care să contribuie la formarea adultul </a:t>
            </a:r>
            <a:r>
              <a:rPr lang="ro-RO" b="1" i="1" dirty="0">
                <a:solidFill>
                  <a:prstClr val="black"/>
                </a:solidFill>
              </a:rPr>
              <a:t>de mâine capabil să facă față schimbărilor, să aibă o meserie a viitorului, </a:t>
            </a:r>
            <a:endParaRPr lang="ro-RO" b="1" i="1" dirty="0" smtClean="0">
              <a:solidFill>
                <a:prstClr val="black"/>
              </a:solidFill>
            </a:endParaRPr>
          </a:p>
          <a:p>
            <a:pPr algn="ctr"/>
            <a:r>
              <a:rPr lang="ro-RO" b="1" i="1" dirty="0" smtClean="0">
                <a:solidFill>
                  <a:prstClr val="black"/>
                </a:solidFill>
              </a:rPr>
              <a:t>să </a:t>
            </a:r>
            <a:r>
              <a:rPr lang="ro-RO" b="1" i="1" dirty="0">
                <a:solidFill>
                  <a:prstClr val="black"/>
                </a:solidFill>
              </a:rPr>
              <a:t>utilizeze tehnologii revoluționare, </a:t>
            </a:r>
            <a:endParaRPr lang="ro-RO" b="1" i="1" dirty="0" smtClean="0">
              <a:solidFill>
                <a:prstClr val="black"/>
              </a:solidFill>
            </a:endParaRPr>
          </a:p>
          <a:p>
            <a:pPr algn="ctr"/>
            <a:r>
              <a:rPr lang="ro-RO" b="1" i="1" dirty="0" smtClean="0">
                <a:solidFill>
                  <a:prstClr val="black"/>
                </a:solidFill>
              </a:rPr>
              <a:t>să </a:t>
            </a:r>
            <a:r>
              <a:rPr lang="ro-RO" b="1" i="1" dirty="0">
                <a:solidFill>
                  <a:prstClr val="black"/>
                </a:solidFill>
              </a:rPr>
              <a:t>rezolve probleme sociale care astăzi nu există.</a:t>
            </a:r>
          </a:p>
        </p:txBody>
      </p:sp>
    </p:spTree>
    <p:extLst>
      <p:ext uri="{BB962C8B-B14F-4D97-AF65-F5344CB8AC3E}">
        <p14:creationId xmlns:p14="http://schemas.microsoft.com/office/powerpoint/2010/main" val="82114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VIZIUNEA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o-RO" i="1" dirty="0"/>
              <a:t>Viziunea școlii noastre se bazează pe profesionalismul, stabilitatea şi capacitatea de inovare didactică a personalului, colaborarea cu părinții și comunitatea, dotarea cu materiale didactice și IT și urmărește,  prin dezvoltarea holistică a triunghiului </a:t>
            </a:r>
            <a:r>
              <a:rPr lang="ro-RO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MINTE </a:t>
            </a:r>
            <a:r>
              <a:rPr lang="ro-RO" i="1" dirty="0"/>
              <a:t>(cunoștințe transmise)– </a:t>
            </a:r>
            <a:r>
              <a:rPr lang="ro-RO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CORP</a:t>
            </a:r>
            <a:r>
              <a:rPr lang="ro-RO" i="1" dirty="0"/>
              <a:t> (abilitatea de utilizare a acestora) – </a:t>
            </a:r>
            <a:r>
              <a:rPr lang="ro-RO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SUFLET</a:t>
            </a:r>
            <a:r>
              <a:rPr lang="ro-RO" i="1" dirty="0"/>
              <a:t> (atitudinea față de educație), prin susținerea și motivarea excelenței, să îmbunătățească  participarea, rezultatele și starea de bine a elevilor, să  încurajeze conștientizarea și reflecția, formând adultul de mâine capabil să facă față schimbărilor, să aibă o meserie a viitorului, să utilizeze tehnologii revoluționare, să rezolve probleme sociale care astăzi nu există.</a:t>
            </a:r>
          </a:p>
          <a:p>
            <a:pPr marL="0" indent="0">
              <a:buNone/>
            </a:pPr>
            <a:endParaRPr lang="ro-RO" i="1" dirty="0"/>
          </a:p>
        </p:txBody>
      </p:sp>
    </p:spTree>
    <p:extLst>
      <p:ext uri="{BB962C8B-B14F-4D97-AF65-F5344CB8AC3E}">
        <p14:creationId xmlns:p14="http://schemas.microsoft.com/office/powerpoint/2010/main" val="3391616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>
                <a:ea typeface="Calibri"/>
                <a:cs typeface="Times New Roman"/>
              </a:rPr>
              <a:t>ȚINTE  STRATEGICE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o-RO" b="1" dirty="0">
                <a:ea typeface="Calibri"/>
                <a:cs typeface="Times New Roman"/>
              </a:rPr>
              <a:t>T1: </a:t>
            </a:r>
            <a:r>
              <a:rPr lang="ro-RO" dirty="0">
                <a:ea typeface="Calibri"/>
                <a:cs typeface="Times New Roman"/>
              </a:rPr>
              <a:t>Formarea competențelor cheie la nivel funcțional pentru un min de 95% din absolvenții </a:t>
            </a:r>
            <a:r>
              <a:rPr lang="ro-RO" dirty="0" smtClean="0">
                <a:ea typeface="Calibri"/>
                <a:cs typeface="Times New Roman"/>
              </a:rPr>
              <a:t>ciclului </a:t>
            </a:r>
            <a:r>
              <a:rPr lang="ro-RO" dirty="0">
                <a:ea typeface="Calibri"/>
                <a:cs typeface="Times New Roman"/>
              </a:rPr>
              <a:t>gimnazial, participarea acestora și promovarea Evalurii Naționale cu medii peste 5 în următorii 5 ani.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o-RO" b="1" dirty="0">
                <a:ea typeface="Calibri"/>
                <a:cs typeface="Times New Roman"/>
              </a:rPr>
              <a:t>T2: </a:t>
            </a:r>
            <a:r>
              <a:rPr lang="ro-RO" dirty="0">
                <a:ea typeface="Calibri"/>
                <a:cs typeface="Times New Roman"/>
              </a:rPr>
              <a:t>Integrarea elevilor aflați în grupele de risc (instituționalizați, în familii dezorganizate, cu părinți plecați la muncă în străinătate) și creșterea ratei de promovabilitate pentru minim 98% din aceștia în următorii 5 ani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o-RO" b="1" dirty="0">
                <a:ea typeface="Calibri"/>
                <a:cs typeface="Times New Roman"/>
              </a:rPr>
              <a:t>T3:</a:t>
            </a:r>
            <a:r>
              <a:rPr lang="ro-RO" dirty="0">
                <a:ea typeface="Calibri"/>
                <a:cs typeface="Times New Roman"/>
              </a:rPr>
              <a:t> Reducerea, în următorii 3 ani, cu cel puțin 80% a numărului cazurilor raportate de bullying, cyberbullying  și de violență între elevi în perimetrul unităţii de învăţământ şi în zonele adiacente acesteia</a:t>
            </a:r>
            <a:r>
              <a:rPr lang="ro-RO" dirty="0" smtClean="0">
                <a:ea typeface="Calibri"/>
                <a:cs typeface="Times New Roman"/>
              </a:rPr>
              <a:t>.</a:t>
            </a:r>
            <a:endParaRPr lang="ro-RO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80384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o-RO" dirty="0" smtClean="0"/>
              <a:t>Promoția 2015 -2024</a:t>
            </a:r>
            <a:endParaRPr lang="ro-R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18" y="1295400"/>
            <a:ext cx="2514600" cy="335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2244436" cy="2994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66" b="13149"/>
          <a:stretch/>
        </p:blipFill>
        <p:spPr bwMode="auto">
          <a:xfrm>
            <a:off x="3301207" y="1910849"/>
            <a:ext cx="2236787" cy="2624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291" y="4333255"/>
            <a:ext cx="4191000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6356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04801"/>
            <a:ext cx="7772400" cy="838200"/>
          </a:xfrm>
        </p:spPr>
        <p:txBody>
          <a:bodyPr>
            <a:normAutofit/>
          </a:bodyPr>
          <a:lstStyle/>
          <a:p>
            <a:r>
              <a:rPr lang="ro-RO" sz="3600" dirty="0" smtClean="0"/>
              <a:t>Rezultate la examenele naționale</a:t>
            </a:r>
            <a:endParaRPr lang="ro-RO" sz="36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1000" y="990600"/>
            <a:ext cx="8458200" cy="661987"/>
          </a:xfrm>
        </p:spPr>
        <p:txBody>
          <a:bodyPr>
            <a:normAutofit/>
          </a:bodyPr>
          <a:lstStyle/>
          <a:p>
            <a:r>
              <a:rPr lang="ro-RO" sz="2800" b="1" dirty="0" smtClean="0">
                <a:solidFill>
                  <a:schemeClr val="tx1"/>
                </a:solidFill>
              </a:rPr>
              <a:t>Evaluarea Națională clasa </a:t>
            </a:r>
            <a:r>
              <a:rPr lang="ro-RO" sz="2800" b="1" dirty="0">
                <a:solidFill>
                  <a:schemeClr val="tx1"/>
                </a:solidFill>
              </a:rPr>
              <a:t>a VIII-a -REZULTATE FINALE  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658725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dirty="0"/>
              <a:t>Nr elevi înscriși – 33; Nr elevi prezenți 31</a:t>
            </a:r>
          </a:p>
          <a:p>
            <a:r>
              <a:rPr lang="vi-VN" dirty="0"/>
              <a:t>Procent de medii peste 5 – 96,77 % - procentul este mai mare decât media județeană care a fost de 80,30%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451893"/>
              </p:ext>
            </p:extLst>
          </p:nvPr>
        </p:nvGraphicFramePr>
        <p:xfrm>
          <a:off x="381000" y="2743200"/>
          <a:ext cx="8458199" cy="716852"/>
        </p:xfrm>
        <a:graphic>
          <a:graphicData uri="http://schemas.openxmlformats.org/drawingml/2006/table">
            <a:tbl>
              <a:tblPr firstRow="1" firstCol="1" bandRow="1"/>
              <a:tblGrid>
                <a:gridCol w="704077"/>
                <a:gridCol w="704077"/>
                <a:gridCol w="704077"/>
                <a:gridCol w="704077"/>
                <a:gridCol w="704077"/>
                <a:gridCol w="704077"/>
                <a:gridCol w="704077"/>
                <a:gridCol w="704077"/>
                <a:gridCol w="704077"/>
                <a:gridCol w="648425"/>
                <a:gridCol w="1473081"/>
              </a:tblGrid>
              <a:tr h="0"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1-1,99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2-2,99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3-3,99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4-4,99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5-5,99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6-6,99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7-7,99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8-8,99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9-9,99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Procent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Medii peste 5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96,77 %</a:t>
                      </a:r>
                      <a:endParaRPr lang="ro-RO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467559084"/>
              </p:ext>
            </p:extLst>
          </p:nvPr>
        </p:nvGraphicFramePr>
        <p:xfrm>
          <a:off x="1752600" y="3810000"/>
          <a:ext cx="5486400" cy="1971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39279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72534"/>
            <a:ext cx="447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/>
              <a:t>DISCIPLINA - LIMBA ȘI LITERATURA ROMÂNĂ</a:t>
            </a:r>
            <a:endParaRPr lang="ro-R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688918"/>
              </p:ext>
            </p:extLst>
          </p:nvPr>
        </p:nvGraphicFramePr>
        <p:xfrm>
          <a:off x="533400" y="641866"/>
          <a:ext cx="8229602" cy="680911"/>
        </p:xfrm>
        <a:graphic>
          <a:graphicData uri="http://schemas.openxmlformats.org/drawingml/2006/table">
            <a:tbl>
              <a:tblPr firstRow="1" firstCol="1" bandRow="1"/>
              <a:tblGrid>
                <a:gridCol w="694053"/>
                <a:gridCol w="695717"/>
                <a:gridCol w="694885"/>
                <a:gridCol w="694885"/>
                <a:gridCol w="694885"/>
                <a:gridCol w="694885"/>
                <a:gridCol w="694885"/>
                <a:gridCol w="694885"/>
                <a:gridCol w="694885"/>
                <a:gridCol w="639960"/>
                <a:gridCol w="1335677"/>
              </a:tblGrid>
              <a:tr h="0"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1-1,99</a:t>
                      </a:r>
                      <a:endParaRPr lang="ro-RO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2-2,99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3-3,99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4-4,99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5-5,99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6-6,99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7-7,99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8-8,99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9-9,99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Procent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Medii peste 5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96,77 %</a:t>
                      </a:r>
                      <a:endParaRPr lang="ro-RO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336157418"/>
              </p:ext>
            </p:extLst>
          </p:nvPr>
        </p:nvGraphicFramePr>
        <p:xfrm>
          <a:off x="304800" y="1419269"/>
          <a:ext cx="4475841" cy="192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6386945" y="3158653"/>
            <a:ext cx="1493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b="1" dirty="0"/>
              <a:t>MATEMATICĂ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537274"/>
              </p:ext>
            </p:extLst>
          </p:nvPr>
        </p:nvGraphicFramePr>
        <p:xfrm>
          <a:off x="1295400" y="3657600"/>
          <a:ext cx="7483155" cy="919861"/>
        </p:xfrm>
        <a:graphic>
          <a:graphicData uri="http://schemas.openxmlformats.org/drawingml/2006/table">
            <a:tbl>
              <a:tblPr firstRow="1" firstCol="1" bandRow="1"/>
              <a:tblGrid>
                <a:gridCol w="631857"/>
                <a:gridCol w="631857"/>
                <a:gridCol w="631857"/>
                <a:gridCol w="631857"/>
                <a:gridCol w="631857"/>
                <a:gridCol w="631857"/>
                <a:gridCol w="631857"/>
                <a:gridCol w="631857"/>
                <a:gridCol w="631857"/>
                <a:gridCol w="581914"/>
                <a:gridCol w="1214528"/>
              </a:tblGrid>
              <a:tr h="0"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1-1,99</a:t>
                      </a:r>
                      <a:endParaRPr lang="ro-RO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2-2,99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3-3,99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4-4,99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5-5,99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6-6,99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7-7,99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8-8,99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9-9,99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Procent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Medii peste 5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o-RO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o-RO" sz="1400" b="1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90,32 %</a:t>
                      </a:r>
                      <a:endParaRPr lang="ro-RO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949592526"/>
              </p:ext>
            </p:extLst>
          </p:nvPr>
        </p:nvGraphicFramePr>
        <p:xfrm>
          <a:off x="3276600" y="4648200"/>
          <a:ext cx="5486400" cy="206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82176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vi-VN" dirty="0"/>
              <a:t>Admiterea în învățământul liceal</a:t>
            </a:r>
            <a:endParaRPr lang="ro-RO" dirty="0"/>
          </a:p>
        </p:txBody>
      </p:sp>
      <p:sp>
        <p:nvSpPr>
          <p:cNvPr id="4" name="Rectangle 3"/>
          <p:cNvSpPr/>
          <p:nvPr/>
        </p:nvSpPr>
        <p:spPr>
          <a:xfrm>
            <a:off x="381000" y="990600"/>
            <a:ext cx="8458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400" dirty="0"/>
              <a:t>37 elevi au finalizat învățămîntul gimnazial </a:t>
            </a:r>
          </a:p>
          <a:p>
            <a:r>
              <a:rPr lang="vi-VN" sz="1400" dirty="0"/>
              <a:t>-  31 elevi au participat la Evaluarea Națională</a:t>
            </a:r>
          </a:p>
          <a:p>
            <a:r>
              <a:rPr lang="vi-VN" sz="1400" dirty="0"/>
              <a:t>- 2 elevi cu CES nu au participat la Evaluarea Națională</a:t>
            </a:r>
          </a:p>
          <a:p>
            <a:r>
              <a:rPr lang="vi-VN" sz="1400" dirty="0"/>
              <a:t>- 4 elevi au fost corigenți– au promovat și au participat în etapa II de repartizare la Școli profesionale</a:t>
            </a:r>
          </a:p>
          <a:p>
            <a:r>
              <a:rPr lang="vi-VN" sz="1400" dirty="0"/>
              <a:t>Din 31 elevi participanți la EN – 8 au fost repartizați la licee vocaționale</a:t>
            </a:r>
          </a:p>
          <a:p>
            <a:r>
              <a:rPr lang="vi-VN" sz="1400" dirty="0"/>
              <a:t>Liceul Militar Breaza 1 elev</a:t>
            </a:r>
          </a:p>
          <a:p>
            <a:r>
              <a:rPr lang="vi-VN" sz="1400" dirty="0"/>
              <a:t>Lic Pedagogic /învățători – 2 elevi</a:t>
            </a:r>
          </a:p>
          <a:p>
            <a:r>
              <a:rPr lang="vi-VN" sz="1400" dirty="0"/>
              <a:t>28 elevi au fost repartizați computerizat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722692"/>
              </p:ext>
            </p:extLst>
          </p:nvPr>
        </p:nvGraphicFramePr>
        <p:xfrm>
          <a:off x="381000" y="2813409"/>
          <a:ext cx="8077200" cy="3328105"/>
        </p:xfrm>
        <a:graphic>
          <a:graphicData uri="http://schemas.openxmlformats.org/drawingml/2006/table">
            <a:tbl>
              <a:tblPr firstRow="1" firstCol="1" bandRow="1"/>
              <a:tblGrid>
                <a:gridCol w="1295400"/>
                <a:gridCol w="609600"/>
                <a:gridCol w="685800"/>
                <a:gridCol w="521281"/>
                <a:gridCol w="850319"/>
                <a:gridCol w="990600"/>
                <a:gridCol w="914400"/>
                <a:gridCol w="990600"/>
                <a:gridCol w="1219200"/>
              </a:tblGrid>
              <a:tr h="0">
                <a:tc rowSpan="2"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Liceul </a:t>
                      </a:r>
                      <a:endParaRPr lang="ro-RO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82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specializarea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Mate-info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Științe ale naturii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filo</a:t>
                      </a:r>
                      <a:endParaRPr lang="ro-RO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Științe sociale/ 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Turism/ ind alim/  mecanică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Economic comerț/ servicii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electronică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Protecția mediului / Agricultură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Gh. Munteanu Murgoci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N. Bălcescu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3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N. Iorga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3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P. Cerna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Pedagogic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M. Sebastian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Economic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Ed. Nicolau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C.D. Nenițescu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G.K. Constantinescu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lphaUcPeriod"/>
                      </a:pPr>
                      <a:r>
                        <a:rPr lang="ro-RO" sz="1200" dirty="0">
                          <a:effectLst/>
                          <a:latin typeface="Calibri"/>
                          <a:ea typeface="Calibri"/>
                        </a:rPr>
                        <a:t>Aslan</a:t>
                      </a:r>
                      <a:endParaRPr lang="ro-RO" sz="12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4591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82550" indent="-6350">
              <a:lnSpc>
                <a:spcPct val="115000"/>
              </a:lnSpc>
            </a:pPr>
            <a:r>
              <a:rPr lang="ro-RO" sz="2400" b="1" dirty="0">
                <a:solidFill>
                  <a:srgbClr val="000000"/>
                </a:solidFill>
                <a:ea typeface="Calibri"/>
              </a:rPr>
              <a:t>REZULTATELE LA EVALUĂRILE NAȚIONALE </a:t>
            </a:r>
            <a:r>
              <a:rPr lang="ro-RO" sz="2400" b="1" dirty="0" smtClean="0">
                <a:solidFill>
                  <a:srgbClr val="000000"/>
                </a:solidFill>
                <a:ea typeface="Calibri"/>
              </a:rPr>
              <a:t/>
            </a:r>
            <a:br>
              <a:rPr lang="ro-RO" sz="2400" b="1" dirty="0" smtClean="0">
                <a:solidFill>
                  <a:srgbClr val="000000"/>
                </a:solidFill>
                <a:ea typeface="Calibri"/>
              </a:rPr>
            </a:br>
            <a:r>
              <a:rPr lang="ro-RO" sz="2400" b="1" dirty="0" smtClean="0">
                <a:solidFill>
                  <a:srgbClr val="000000"/>
                </a:solidFill>
                <a:ea typeface="Calibri"/>
              </a:rPr>
              <a:t>LA </a:t>
            </a:r>
            <a:r>
              <a:rPr lang="ro-RO" sz="2400" b="1" dirty="0">
                <a:solidFill>
                  <a:srgbClr val="000000"/>
                </a:solidFill>
                <a:ea typeface="Calibri"/>
              </a:rPr>
              <a:t>CLASELE a II-a, a IV-a, a </a:t>
            </a:r>
            <a:r>
              <a:rPr lang="ro-RO" sz="2400" b="1" dirty="0" smtClean="0">
                <a:solidFill>
                  <a:srgbClr val="000000"/>
                </a:solidFill>
                <a:ea typeface="Calibri"/>
              </a:rPr>
              <a:t>VI-a</a:t>
            </a:r>
            <a:r>
              <a:rPr lang="ro-RO" sz="2400" dirty="0" smtClean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o-RO" sz="2400" b="1" dirty="0" smtClean="0">
                <a:ea typeface="Calibri"/>
                <a:cs typeface="Times New Roman"/>
              </a:rPr>
              <a:t>AN </a:t>
            </a:r>
            <a:r>
              <a:rPr lang="ro-RO" sz="2400" b="1" dirty="0">
                <a:ea typeface="Calibri"/>
                <a:cs typeface="Times New Roman"/>
              </a:rPr>
              <a:t>ȘCOLAR 2023 -2024</a:t>
            </a:r>
            <a:endParaRPr lang="ro-RO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9773551"/>
              </p:ext>
            </p:extLst>
          </p:nvPr>
        </p:nvGraphicFramePr>
        <p:xfrm>
          <a:off x="381000" y="1371600"/>
          <a:ext cx="8458198" cy="4942436"/>
        </p:xfrm>
        <a:graphic>
          <a:graphicData uri="http://schemas.openxmlformats.org/drawingml/2006/table">
            <a:tbl>
              <a:tblPr firstRow="1" firstCol="1" bandRow="1"/>
              <a:tblGrid>
                <a:gridCol w="762000"/>
                <a:gridCol w="1981200"/>
                <a:gridCol w="1905000"/>
                <a:gridCol w="1219200"/>
                <a:gridCol w="838200"/>
                <a:gridCol w="914400"/>
                <a:gridCol w="838198"/>
              </a:tblGrid>
              <a:tr h="609600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Clasa 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Testul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obiectul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Răspuns total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Răspuns parțial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Răspuns incorect /  zero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Lipsă răspuns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055">
                <a:tc rowSpan="3"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II A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Limba romană - SCRIS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Limba romană – SCRIS (8 itemi)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60 %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23 %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12 %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5 %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055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Limba română ,,CITIT”   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Limba română ,,CITIT” (12 itemi)  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78 %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6%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15 %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27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Matematică 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Matematică (12 itemi)  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86 %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4,5 %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9 %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0,5 %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055">
                <a:tc rowSpan="3"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II B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Limba romană - SCRIS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Limba romană – SCRIS (8 itemi)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93 %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5 %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0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055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Limba română ,,CITIT”   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Limba română ,,CITIT” (12 itemi)  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87 %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4 %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8,70 %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0,30 %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055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Matematică 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Matematică (12 itemi)  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89 %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4,70 %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6 %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0,30 %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27">
                <a:tc rowSpan="2"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IV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Limbă și comunicare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Lb română (21 itemi)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69 %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17%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14 %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0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27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Matematică 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Matematică (20 itemi)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68 %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14 %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16 %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27">
                <a:tc rowSpan="5"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VI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Limbă și comunicare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Lb română (9 itemi)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40 %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58 %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35527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Lb engleză (6 itemi)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40 %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27 %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33 %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35527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Matematică și științe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Matematică (5 itemi)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47 %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25 %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28 %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35527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Fizică (5 itemi)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55 %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20 %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25 %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35527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Biologie  (5 itemi)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53 %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29 %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18 %</a:t>
                      </a:r>
                      <a:endParaRPr lang="ro-RO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ro-RO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66827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48200" y="2345644"/>
            <a:ext cx="2238375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Evaluare externă periodică ARACIP</a:t>
            </a:r>
            <a:endParaRPr lang="ro-R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4" t="12004" r="32683" b="7124"/>
          <a:stretch/>
        </p:blipFill>
        <p:spPr bwMode="auto">
          <a:xfrm>
            <a:off x="457200" y="1859414"/>
            <a:ext cx="2670857" cy="3715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38600" y="2057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9 -10 mai 2024</a:t>
            </a:r>
            <a:endParaRPr lang="ro-RO" b="1" dirty="0"/>
          </a:p>
        </p:txBody>
      </p:sp>
    </p:spTree>
    <p:extLst>
      <p:ext uri="{BB962C8B-B14F-4D97-AF65-F5344CB8AC3E}">
        <p14:creationId xmlns:p14="http://schemas.microsoft.com/office/powerpoint/2010/main" val="172472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524000"/>
            <a:ext cx="4767263" cy="3577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o-RO" sz="3600" b="1" dirty="0" smtClean="0"/>
              <a:t>Cerc pedagogic</a:t>
            </a:r>
            <a:br>
              <a:rPr lang="ro-RO" sz="3600" b="1" dirty="0" smtClean="0"/>
            </a:br>
            <a:r>
              <a:rPr lang="ro-RO" sz="3600" b="1" dirty="0" smtClean="0"/>
              <a:t>Învățământ primar Clasele pregătitoare</a:t>
            </a:r>
            <a:endParaRPr lang="ro-RO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557281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Prof pt înv primar Negoi Gica</a:t>
            </a:r>
          </a:p>
          <a:p>
            <a:r>
              <a:rPr lang="ro-RO" b="1" dirty="0"/>
              <a:t>Prof pt înv primar </a:t>
            </a:r>
            <a:r>
              <a:rPr lang="ro-RO" b="1" dirty="0" smtClean="0"/>
              <a:t> Sandu Laura</a:t>
            </a:r>
            <a:endParaRPr lang="ro-RO" b="1" dirty="0"/>
          </a:p>
        </p:txBody>
      </p:sp>
    </p:spTree>
    <p:extLst>
      <p:ext uri="{BB962C8B-B14F-4D97-AF65-F5344CB8AC3E}">
        <p14:creationId xmlns:p14="http://schemas.microsoft.com/office/powerpoint/2010/main" val="15191558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14600" y="2227115"/>
            <a:ext cx="2238375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65"/>
          <a:stretch/>
        </p:blipFill>
        <p:spPr bwMode="auto">
          <a:xfrm>
            <a:off x="533400" y="1524000"/>
            <a:ext cx="3429000" cy="2074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dirty="0"/>
              <a:t>Cerc pedagogic</a:t>
            </a:r>
            <a:br>
              <a:rPr lang="vi-VN" dirty="0"/>
            </a:br>
            <a:r>
              <a:rPr lang="vi-VN" dirty="0"/>
              <a:t>Învățământ primar Clasele </a:t>
            </a:r>
            <a:r>
              <a:rPr lang="ro-RO" dirty="0"/>
              <a:t>I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0"/>
          <a:stretch/>
        </p:blipFill>
        <p:spPr bwMode="auto">
          <a:xfrm>
            <a:off x="5867400" y="1529698"/>
            <a:ext cx="3121025" cy="251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14800" y="1676400"/>
            <a:ext cx="1608137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18 aprilie 2024</a:t>
            </a:r>
            <a:endParaRPr lang="ro-RO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6131090"/>
            <a:ext cx="415686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o-RO" b="1" dirty="0" smtClean="0"/>
              <a:t>Prof pt înv primar Croitoru Luminița</a:t>
            </a:r>
          </a:p>
          <a:p>
            <a:r>
              <a:rPr lang="ro-RO" b="1" dirty="0"/>
              <a:t>Prof pt înv primar </a:t>
            </a:r>
            <a:r>
              <a:rPr lang="ro-RO" b="1" dirty="0" smtClean="0"/>
              <a:t> Croitoru Cosmina</a:t>
            </a:r>
            <a:endParaRPr lang="ro-RO" b="1" dirty="0"/>
          </a:p>
        </p:txBody>
      </p:sp>
    </p:spTree>
    <p:extLst>
      <p:ext uri="{BB962C8B-B14F-4D97-AF65-F5344CB8AC3E}">
        <p14:creationId xmlns:p14="http://schemas.microsoft.com/office/powerpoint/2010/main" val="6333592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82089"/>
            <a:ext cx="3048000" cy="2287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3"/>
          <a:stretch/>
        </p:blipFill>
        <p:spPr bwMode="auto">
          <a:xfrm>
            <a:off x="5291137" y="4225636"/>
            <a:ext cx="3852863" cy="245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2"/>
          <a:stretch/>
        </p:blipFill>
        <p:spPr bwMode="auto">
          <a:xfrm>
            <a:off x="5029199" y="1295400"/>
            <a:ext cx="4081859" cy="262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16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o-RO" dirty="0" smtClean="0"/>
              <a:t>Cerc pedagogic</a:t>
            </a:r>
            <a:br>
              <a:rPr lang="ro-RO" dirty="0" smtClean="0"/>
            </a:br>
            <a:r>
              <a:rPr lang="ro-RO" dirty="0" smtClean="0"/>
              <a:t>Învățământ primar clasa a II-a</a:t>
            </a:r>
            <a:endParaRPr lang="ro-RO" dirty="0"/>
          </a:p>
        </p:txBody>
      </p:sp>
      <p:sp>
        <p:nvSpPr>
          <p:cNvPr id="3" name="TextBox 2"/>
          <p:cNvSpPr txBox="1"/>
          <p:nvPr/>
        </p:nvSpPr>
        <p:spPr>
          <a:xfrm>
            <a:off x="1143000" y="18288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Prof. pt înv primar Dobrin Emilia</a:t>
            </a:r>
          </a:p>
          <a:p>
            <a:r>
              <a:rPr lang="ro-RO" b="1" dirty="0" smtClean="0"/>
              <a:t>Înv Antoche Florentina</a:t>
            </a:r>
            <a:endParaRPr lang="ro-RO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6096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4 aprilie 2024</a:t>
            </a:r>
            <a:endParaRPr lang="ro-RO" b="1" dirty="0"/>
          </a:p>
        </p:txBody>
      </p:sp>
    </p:spTree>
    <p:extLst>
      <p:ext uri="{BB962C8B-B14F-4D97-AF65-F5344CB8AC3E}">
        <p14:creationId xmlns:p14="http://schemas.microsoft.com/office/powerpoint/2010/main" val="37845360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58" b="20937"/>
          <a:stretch/>
        </p:blipFill>
        <p:spPr bwMode="auto">
          <a:xfrm>
            <a:off x="6612514" y="3733800"/>
            <a:ext cx="2238375" cy="2456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14600" y="2819400"/>
            <a:ext cx="2238375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5" descr="https://photos.fife.usercontent.google.com/pw/AP1GczNHcG8fPc-z_Jz0wx_g2MgQPEStcd-cEXpRvvl0SxMSxaMFH9Jn7FXp0g=w697-h523-s-no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8" b="2303"/>
          <a:stretch/>
        </p:blipFill>
        <p:spPr bwMode="auto">
          <a:xfrm>
            <a:off x="1143000" y="1521485"/>
            <a:ext cx="3929062" cy="2443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Cerc pedagogic </a:t>
            </a:r>
            <a:br>
              <a:rPr lang="ro-RO" dirty="0" smtClean="0"/>
            </a:br>
            <a:r>
              <a:rPr lang="ro-RO" dirty="0" smtClean="0"/>
              <a:t> Limba și Literatura Română</a:t>
            </a:r>
            <a:endParaRPr lang="ro-RO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28194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Prof. Chirilă Consuela</a:t>
            </a:r>
          </a:p>
          <a:p>
            <a:r>
              <a:rPr lang="ro-RO" b="1" dirty="0" smtClean="0"/>
              <a:t>Prof. Popa Mariana</a:t>
            </a:r>
            <a:endParaRPr lang="ro-RO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867400" y="1676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19 aprilie 2024</a:t>
            </a:r>
            <a:endParaRPr lang="ro-RO" b="1" dirty="0"/>
          </a:p>
        </p:txBody>
      </p:sp>
    </p:spTree>
    <p:extLst>
      <p:ext uri="{BB962C8B-B14F-4D97-AF65-F5344CB8AC3E}">
        <p14:creationId xmlns:p14="http://schemas.microsoft.com/office/powerpoint/2010/main" val="22386025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981200"/>
          </a:xfrm>
        </p:spPr>
        <p:txBody>
          <a:bodyPr>
            <a:normAutofit fontScale="90000"/>
          </a:bodyPr>
          <a:lstStyle/>
          <a:p>
            <a:pPr marL="82550" lvl="0" indent="-6350">
              <a:lnSpc>
                <a:spcPct val="112000"/>
              </a:lnSpc>
              <a:spcBef>
                <a:spcPts val="0"/>
              </a:spcBef>
              <a:spcAft>
                <a:spcPts val="540"/>
              </a:spcAft>
            </a:pPr>
            <a:r>
              <a:rPr lang="ro-RO" sz="3600" dirty="0" smtClean="0"/>
              <a:t>Proiecte europene</a:t>
            </a:r>
            <a:br>
              <a:rPr lang="ro-RO" sz="3600" dirty="0" smtClean="0"/>
            </a:br>
            <a:r>
              <a:rPr lang="ro-RO" sz="2200" b="1" dirty="0">
                <a:solidFill>
                  <a:prstClr val="black"/>
                </a:solidFill>
                <a:ea typeface="+mn-ea"/>
                <a:cs typeface="+mn-cs"/>
              </a:rPr>
              <a:t>CESchool - Schools Integrating Circular Economy through the Collaboration of Educational and Industry Stakeholders</a:t>
            </a:r>
            <a:br>
              <a:rPr lang="ro-RO" sz="2200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o-RO" sz="2200" b="1" dirty="0">
                <a:solidFill>
                  <a:prstClr val="black"/>
                </a:solidFill>
                <a:ea typeface="+mn-ea"/>
                <a:cs typeface="+mn-cs"/>
              </a:rPr>
              <a:t>2021-1-ES01-KA220-SCH-000034416</a:t>
            </a:r>
            <a:r>
              <a:rPr lang="ro-RO" sz="2200" b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o-RO" sz="2200" b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</a:br>
            <a:r>
              <a:rPr lang="ro-RO" sz="3600" dirty="0" smtClean="0"/>
              <a:t>Eveniment de multiplicare 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sz="2200" b="1" dirty="0" smtClean="0"/>
              <a:t>4 octombrie 2023</a:t>
            </a:r>
            <a:endParaRPr lang="ro-RO" sz="2200" b="1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6"/>
          <a:stretch/>
        </p:blipFill>
        <p:spPr bwMode="auto">
          <a:xfrm>
            <a:off x="3124200" y="3006436"/>
            <a:ext cx="5147388" cy="306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7" y="2785593"/>
            <a:ext cx="2628900" cy="350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5861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ACTIVITĂȚI EXTRAȘCOLARE – PROIECTE EDUCAȚIONALE</a:t>
            </a:r>
            <a:endParaRPr lang="ro-RO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371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1 IUNIE  - ZIUA COPILULUI</a:t>
            </a:r>
            <a:endParaRPr lang="ro-R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69" y="2209800"/>
            <a:ext cx="2862262" cy="2147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855" y="1371600"/>
            <a:ext cx="3319462" cy="249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2" t="12892" r="522" b="-5997"/>
          <a:stretch/>
        </p:blipFill>
        <p:spPr bwMode="auto">
          <a:xfrm>
            <a:off x="5119255" y="4194433"/>
            <a:ext cx="3776662" cy="248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68" b="24275"/>
          <a:stretch/>
        </p:blipFill>
        <p:spPr bwMode="auto">
          <a:xfrm>
            <a:off x="457200" y="4518047"/>
            <a:ext cx="4157662" cy="176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8177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 smtClean="0"/>
              <a:t>Recreația Mare</a:t>
            </a:r>
            <a:endParaRPr lang="ro-RO" b="1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71"/>
          <a:stretch/>
        </p:blipFill>
        <p:spPr bwMode="auto">
          <a:xfrm>
            <a:off x="304800" y="4226824"/>
            <a:ext cx="3733800" cy="219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77554"/>
            <a:ext cx="2171700" cy="289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86655"/>
            <a:ext cx="2036763" cy="271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261459"/>
            <a:ext cx="1736725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9416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71950"/>
            <a:ext cx="2933700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900487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69170"/>
            <a:ext cx="3528000" cy="264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969170"/>
            <a:ext cx="2609850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008"/>
            <a:ext cx="8229600" cy="792162"/>
          </a:xfrm>
        </p:spPr>
        <p:txBody>
          <a:bodyPr/>
          <a:lstStyle/>
          <a:p>
            <a:r>
              <a:rPr lang="ro-RO" b="1" dirty="0" smtClean="0"/>
              <a:t>Proiecte educaționale</a:t>
            </a:r>
            <a:endParaRPr lang="ro-RO" b="1" dirty="0"/>
          </a:p>
        </p:txBody>
      </p:sp>
    </p:spTree>
    <p:extLst>
      <p:ext uri="{BB962C8B-B14F-4D97-AF65-F5344CB8AC3E}">
        <p14:creationId xmlns:p14="http://schemas.microsoft.com/office/powerpoint/2010/main" val="2332108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9" t="23698" r="29975" b="6832"/>
          <a:stretch/>
        </p:blipFill>
        <p:spPr bwMode="auto">
          <a:xfrm>
            <a:off x="6400800" y="1423554"/>
            <a:ext cx="2296748" cy="376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" t="10781" r="7396" b="3620"/>
          <a:stretch/>
        </p:blipFill>
        <p:spPr bwMode="auto">
          <a:xfrm>
            <a:off x="685800" y="1828800"/>
            <a:ext cx="4114800" cy="2951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4181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o-RO" b="1" dirty="0" smtClean="0"/>
              <a:t>Ziua școlii – Ziua Națională a României</a:t>
            </a:r>
            <a:br>
              <a:rPr lang="ro-RO" b="1" dirty="0" smtClean="0"/>
            </a:br>
            <a:r>
              <a:rPr lang="ro-RO" b="1" dirty="0" smtClean="0"/>
              <a:t>29.11.2023</a:t>
            </a:r>
            <a:endParaRPr lang="ro-RO" b="1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7"/>
          <a:stretch/>
        </p:blipFill>
        <p:spPr bwMode="auto">
          <a:xfrm>
            <a:off x="381000" y="3947940"/>
            <a:ext cx="3581400" cy="2326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0" t="7310" r="3463"/>
          <a:stretch/>
        </p:blipFill>
        <p:spPr bwMode="auto">
          <a:xfrm>
            <a:off x="5752525" y="1296291"/>
            <a:ext cx="2989390" cy="2285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24" r="7328" b="14540"/>
          <a:stretch/>
        </p:blipFill>
        <p:spPr bwMode="auto">
          <a:xfrm>
            <a:off x="5410200" y="3848545"/>
            <a:ext cx="3079173" cy="2453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970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79654"/>
            <a:ext cx="3327000" cy="249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6" b="18390"/>
          <a:stretch/>
        </p:blipFill>
        <p:spPr bwMode="auto">
          <a:xfrm>
            <a:off x="533400" y="3733799"/>
            <a:ext cx="3014822" cy="2597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1755775" cy="233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169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b="1" dirty="0" smtClean="0"/>
              <a:t>Școala altfel </a:t>
            </a:r>
            <a:br>
              <a:rPr lang="ro-RO" b="1" dirty="0" smtClean="0"/>
            </a:br>
            <a:r>
              <a:rPr lang="ro-RO" b="1" dirty="0" smtClean="0"/>
              <a:t>18 -22 decembrie 2023</a:t>
            </a:r>
            <a:endParaRPr lang="ro-RO" b="1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2725"/>
            <a:ext cx="25146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25982"/>
            <a:ext cx="3810000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15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Crăciun 2023</a:t>
            </a:r>
            <a:endParaRPr lang="ro-RO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2658801" cy="1995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62" y="1431779"/>
            <a:ext cx="3013199" cy="2260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12" b="13289"/>
          <a:stretch/>
        </p:blipFill>
        <p:spPr bwMode="auto">
          <a:xfrm>
            <a:off x="1066800" y="3622963"/>
            <a:ext cx="6638925" cy="2944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62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2438400"/>
            <a:ext cx="7772400" cy="1470025"/>
          </a:xfrm>
        </p:spPr>
        <p:txBody>
          <a:bodyPr/>
          <a:lstStyle/>
          <a:p>
            <a:r>
              <a:rPr lang="ro-RO" b="1" dirty="0" smtClean="0">
                <a:solidFill>
                  <a:srgbClr val="00B050"/>
                </a:solidFill>
              </a:rPr>
              <a:t>Săptămâna Verde</a:t>
            </a:r>
            <a:endParaRPr lang="ro-RO" b="1" dirty="0">
              <a:solidFill>
                <a:srgbClr val="00B05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85800"/>
          </a:xfrm>
        </p:spPr>
        <p:txBody>
          <a:bodyPr/>
          <a:lstStyle/>
          <a:p>
            <a:r>
              <a:rPr lang="ro-RO" b="1" dirty="0" smtClean="0">
                <a:solidFill>
                  <a:schemeClr val="tx1"/>
                </a:solidFill>
              </a:rPr>
              <a:t>22 -26 aprilie 2024</a:t>
            </a:r>
            <a:endParaRPr lang="ro-RO" b="1" dirty="0">
              <a:solidFill>
                <a:schemeClr val="tx1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34" b="3972"/>
          <a:stretch/>
        </p:blipFill>
        <p:spPr bwMode="auto">
          <a:xfrm>
            <a:off x="4648200" y="381000"/>
            <a:ext cx="4048125" cy="235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52401"/>
            <a:ext cx="21336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4" b="4145"/>
          <a:stretch/>
        </p:blipFill>
        <p:spPr bwMode="auto">
          <a:xfrm>
            <a:off x="228601" y="4569320"/>
            <a:ext cx="3581399" cy="2150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65" b="6877"/>
          <a:stretch/>
        </p:blipFill>
        <p:spPr bwMode="auto">
          <a:xfrm>
            <a:off x="5486400" y="4773109"/>
            <a:ext cx="3429000" cy="1742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27142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1" t="11514" r="7788" b="14231"/>
          <a:stretch/>
        </p:blipFill>
        <p:spPr bwMode="auto">
          <a:xfrm>
            <a:off x="4953000" y="346362"/>
            <a:ext cx="3311237" cy="2189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13706" b="27334"/>
          <a:stretch/>
        </p:blipFill>
        <p:spPr bwMode="auto">
          <a:xfrm>
            <a:off x="4523594" y="4419600"/>
            <a:ext cx="4634261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20" r="12656" b="30234"/>
          <a:stretch/>
        </p:blipFill>
        <p:spPr bwMode="auto">
          <a:xfrm rot="16200000">
            <a:off x="1110528" y="-22730"/>
            <a:ext cx="3107314" cy="4294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2908588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733800"/>
            <a:ext cx="6638925" cy="262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3341687" cy="250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853209"/>
            <a:ext cx="3468687" cy="26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9846115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91319" y="128081"/>
            <a:ext cx="3024187" cy="673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Orientarea în carieră sau cum este să fii elev la liceu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6488182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ro-RO" dirty="0" smtClean="0"/>
              <a:t>Rezultate școlare</a:t>
            </a:r>
            <a:endParaRPr lang="ro-RO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93800"/>
            <a:ext cx="268605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05200"/>
            <a:ext cx="3960000" cy="29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706582" y="1066800"/>
            <a:ext cx="1880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b="1" dirty="0"/>
              <a:t>Promovabilitatea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642946"/>
              </p:ext>
            </p:extLst>
          </p:nvPr>
        </p:nvGraphicFramePr>
        <p:xfrm>
          <a:off x="2740800" y="1329853"/>
          <a:ext cx="6096000" cy="1265176"/>
        </p:xfrm>
        <a:graphic>
          <a:graphicData uri="http://schemas.openxmlformats.org/drawingml/2006/table">
            <a:tbl>
              <a:tblPr firstRow="1" firstCol="1" bandRow="1"/>
              <a:tblGrid>
                <a:gridCol w="1699940"/>
                <a:gridCol w="700828"/>
                <a:gridCol w="723027"/>
                <a:gridCol w="1524405"/>
                <a:gridCol w="1447800"/>
              </a:tblGrid>
              <a:tr h="483235"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NIVEL</a:t>
                      </a:r>
                    </a:p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6220" algn="ctr"/>
                          <a:tab pos="589280" algn="ctr"/>
                        </a:tabLs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Elevi</a:t>
                      </a:r>
                    </a:p>
                    <a:p>
                      <a:pPr marL="82550" marR="2032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înscriși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Elevi</a:t>
                      </a:r>
                    </a:p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rămași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7325" algn="ctr"/>
                          <a:tab pos="796290" algn="ctr"/>
                        </a:tabLs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Elevi</a:t>
                      </a:r>
                    </a:p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7325" algn="ctr"/>
                          <a:tab pos="1169670" algn="r"/>
                        </a:tabLs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promovați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% </a:t>
                      </a:r>
                    </a:p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65"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PRIMAR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202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7325" algn="ctr"/>
                          <a:tab pos="795655" algn="ctr"/>
                        </a:tabLs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100%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GIMNAZIAL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146</a:t>
                      </a:r>
                    </a:p>
                  </a:txBody>
                  <a:tcPr marL="0" marR="59055" marT="0" marB="2921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148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141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95,27%</a:t>
                      </a:r>
                    </a:p>
                  </a:txBody>
                  <a:tcPr marL="0" marR="59055" marT="0" marB="2921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760"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TOTAL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348</a:t>
                      </a:r>
                      <a:endParaRPr lang="ro-RO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9055" marT="0" marB="2921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349</a:t>
                      </a:r>
                      <a:endParaRPr lang="ro-RO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342</a:t>
                      </a:r>
                    </a:p>
                  </a:txBody>
                  <a:tcPr marL="0" marR="59055" marT="0" marB="2921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98%</a:t>
                      </a:r>
                    </a:p>
                  </a:txBody>
                  <a:tcPr marL="0" marR="59055" marT="0" marB="2921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0819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" t="24891" r="6390"/>
          <a:stretch/>
        </p:blipFill>
        <p:spPr bwMode="auto">
          <a:xfrm>
            <a:off x="775855" y="3655236"/>
            <a:ext cx="3872345" cy="2413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9" t="21714" r="16156" b="8619"/>
          <a:stretch/>
        </p:blipFill>
        <p:spPr bwMode="auto">
          <a:xfrm>
            <a:off x="5708073" y="4322618"/>
            <a:ext cx="2895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1"/>
            <a:ext cx="3638117" cy="272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1343"/>
            <a:ext cx="2120900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1293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"/>
            <a:ext cx="8229600" cy="810491"/>
          </a:xfrm>
        </p:spPr>
        <p:txBody>
          <a:bodyPr>
            <a:normAutofit/>
          </a:bodyPr>
          <a:lstStyle/>
          <a:p>
            <a:r>
              <a:rPr lang="en-US" sz="3200" b="1" dirty="0"/>
              <a:t>TOPUL MEDIILOR  V - VIII </a:t>
            </a:r>
            <a:r>
              <a:rPr lang="en-US" sz="3200" b="1" dirty="0" smtClean="0"/>
              <a:t>an </a:t>
            </a:r>
            <a:r>
              <a:rPr lang="en-US" sz="3200" b="1" dirty="0" err="1"/>
              <a:t>şcolar</a:t>
            </a:r>
            <a:r>
              <a:rPr lang="en-US" sz="3200" b="1" dirty="0"/>
              <a:t> 2023/2024</a:t>
            </a:r>
            <a:endParaRPr lang="ro-RO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215468"/>
              </p:ext>
            </p:extLst>
          </p:nvPr>
        </p:nvGraphicFramePr>
        <p:xfrm>
          <a:off x="457200" y="762000"/>
          <a:ext cx="7924800" cy="5343510"/>
        </p:xfrm>
        <a:graphic>
          <a:graphicData uri="http://schemas.openxmlformats.org/drawingml/2006/table">
            <a:tbl>
              <a:tblPr firstRow="1" firstCol="1" bandRow="1"/>
              <a:tblGrid>
                <a:gridCol w="822943"/>
                <a:gridCol w="4865579"/>
                <a:gridCol w="1094969"/>
                <a:gridCol w="1141309"/>
              </a:tblGrid>
              <a:tr h="377164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Nr. crt.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Nume și prenume elev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media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clasa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Florea Adelina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Zaharagiu Andreea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Cheosea Miruna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 B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Antonescu Maria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Ciobanu Mihai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Sighinaș Andra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Voicu Bianca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Balaban Eliza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9,94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 B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Nechifor Daciana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9,94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Calută Codruț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9,94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Ioana Otilia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9,94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Ioniță Mihaela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9,94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Gheorghe Eric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9,94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Moise Raul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9,94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Olteanu Carla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9,93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Bleoju Darius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9,89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Radu Victor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9,89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Ștefanov Andreea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9,88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VIII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Enciu David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9,88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 B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Aurică Ana-Maria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9,87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Ciocan Petru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9,87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22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Dascălu Daniel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9,87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 A</a:t>
                      </a:r>
                    </a:p>
                  </a:txBody>
                  <a:tcPr marL="61494" marR="614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0635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Promoția </a:t>
            </a:r>
            <a:r>
              <a:rPr lang="ro-RO" dirty="0"/>
              <a:t>1984 -1992</a:t>
            </a:r>
            <a:br>
              <a:rPr lang="ro-RO" dirty="0"/>
            </a:br>
            <a:r>
              <a:rPr lang="ro-RO" dirty="0"/>
              <a:t>Arc peste timp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40"/>
          <a:stretch/>
        </p:blipFill>
        <p:spPr bwMode="auto">
          <a:xfrm>
            <a:off x="5888182" y="1895278"/>
            <a:ext cx="3048000" cy="347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59"/>
          <a:stretch/>
        </p:blipFill>
        <p:spPr bwMode="auto">
          <a:xfrm>
            <a:off x="152400" y="4025278"/>
            <a:ext cx="2895600" cy="2721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7"/>
          <a:stretch/>
        </p:blipFill>
        <p:spPr bwMode="auto">
          <a:xfrm>
            <a:off x="3352800" y="3429000"/>
            <a:ext cx="2323808" cy="2601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1245502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5" b="15470"/>
          <a:stretch/>
        </p:blipFill>
        <p:spPr bwMode="auto">
          <a:xfrm>
            <a:off x="4572000" y="4433454"/>
            <a:ext cx="3852863" cy="1820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66800" y="2659588"/>
            <a:ext cx="2438400" cy="325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Rădăcini</a:t>
            </a:r>
            <a:br>
              <a:rPr lang="ro-RO" dirty="0" smtClean="0"/>
            </a:br>
            <a:r>
              <a:rPr lang="ro-RO" dirty="0" smtClean="0"/>
              <a:t>Promoția 1990 -1998</a:t>
            </a:r>
            <a:endParaRPr lang="ro-RO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581" y="1490442"/>
            <a:ext cx="2095500" cy="2795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825395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/>
              <a:t>Întâlniri și amintiri</a:t>
            </a:r>
            <a:br>
              <a:rPr lang="ro-RO" dirty="0"/>
            </a:br>
            <a:r>
              <a:rPr lang="ro-RO" dirty="0"/>
              <a:t>Promoția 1982 -1989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8" t="14265" r="10202" b="27344"/>
          <a:stretch/>
        </p:blipFill>
        <p:spPr bwMode="auto">
          <a:xfrm>
            <a:off x="304803" y="3637719"/>
            <a:ext cx="2666997" cy="2697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t="6026" r="5209" b="32075"/>
          <a:stretch/>
        </p:blipFill>
        <p:spPr bwMode="auto">
          <a:xfrm>
            <a:off x="6781800" y="1524000"/>
            <a:ext cx="2057398" cy="2493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60"/>
          <a:stretch/>
        </p:blipFill>
        <p:spPr bwMode="auto">
          <a:xfrm>
            <a:off x="304803" y="1752600"/>
            <a:ext cx="3420000" cy="1560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0" t="26154" b="7553"/>
          <a:stretch/>
        </p:blipFill>
        <p:spPr bwMode="auto">
          <a:xfrm>
            <a:off x="5105400" y="4153282"/>
            <a:ext cx="3886200" cy="2406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27643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933450"/>
          </a:xfrm>
        </p:spPr>
        <p:txBody>
          <a:bodyPr/>
          <a:lstStyle/>
          <a:p>
            <a:r>
              <a:rPr lang="ro-RO" dirty="0" smtClean="0"/>
              <a:t>Pensionări</a:t>
            </a:r>
            <a:endParaRPr lang="ro-RO" dirty="0"/>
          </a:p>
        </p:txBody>
      </p:sp>
      <p:sp>
        <p:nvSpPr>
          <p:cNvPr id="2" name="AutoShape 2" descr="https://photos.fife.usercontent.google.com/pw/ADCreHeCfA0rMtJR2VoAUGJpSLCHHit5C282Uo9IHswsv6VwtswUO1WvZ2wUgXX55EW4VHx3IjYrjOtPRU-PzgibhrAl9TnNuas=w435-h580-s-no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>
              <a:solidFill>
                <a:prstClr val="black"/>
              </a:solidFill>
            </a:endParaRPr>
          </a:p>
        </p:txBody>
      </p:sp>
      <p:sp>
        <p:nvSpPr>
          <p:cNvPr id="3" name="AutoShape 4" descr="https://photos.fife.usercontent.google.com/pw/ADCreHeCfA0rMtJR2VoAUGJpSLCHHit5C282Uo9IHswsv6VwtswUO1WvZ2wUgXX55EW4VHx3IjYrjOtPRU-PzgibhrAl9TnNuas=w435-h580-s-no?authuser=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>
              <a:solidFill>
                <a:prstClr val="black"/>
              </a:solidFill>
            </a:endParaRPr>
          </a:p>
        </p:txBody>
      </p:sp>
      <p:sp>
        <p:nvSpPr>
          <p:cNvPr id="6" name="AutoShape 6" descr="https://photos.fife.usercontent.google.com/pw/ADCreHeCfA0rMtJR2VoAUGJpSLCHHit5C282Uo9IHswsv6VwtswUO1WvZ2wUgXX55EW4VHx3IjYrjOtPRU-PzgibhrAl9TnNuas=w435-h580-s-no?authuser=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>
              <a:solidFill>
                <a:prstClr val="black"/>
              </a:solidFill>
            </a:endParaRPr>
          </a:p>
        </p:txBody>
      </p:sp>
      <p:sp>
        <p:nvSpPr>
          <p:cNvPr id="7" name="AutoShape 8" descr="https://photos.fife.usercontent.google.com/pw/ADCreHeCfA0rMtJR2VoAUGJpSLCHHit5C282Uo9IHswsv6VwtswUO1WvZ2wUgXX55EW4VHx3IjYrjOtPRU-PzgibhrAl9TnNuas=w435-h580-s-no?authuser=0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>
              <a:solidFill>
                <a:prstClr val="black"/>
              </a:solidFill>
            </a:endParaRPr>
          </a:p>
        </p:txBody>
      </p:sp>
      <p:pic>
        <p:nvPicPr>
          <p:cNvPr id="10250" name="Picture 10" descr="https://lh3.googleusercontent.com/pw/ADCreHfxBE-Ot4TwM-TY4lovJzTfn26Ge794C42s6SaqyqqmrWkmQUqOStywNOvnMA2Oh3TXRgqF2lFM1IhLWGQrU_1Tx448kaHoR0DffDZugiMXlP6LBzBmEoS7GsClRnnQf83IkzB9Fkk8ZYJrQLDPA-eWPGFNDd0yXFenM5si_RxhgW_Fc1_TejSPLI07EuEUTccaQCOTrhWzbBHAMhTM0bLrdCbDfnHs4_XCZUe6Mm9k0Gt-wtWr2aYG3UMW-ii9ZfS0LmH4LAPcqfji78XzrsG4A9cBwkUAmrosm9y3o6xuokFk6xiHbJaUfN9800pzUls9SxOcaPqG50GTZVheVZdyBxeDUiaMSoXZKkobdRMsT547kM-FBWLjpqKDa7nnb7_0npS2uS7zr-_90GLFPryuAVdlbuhtl-Yx9WGiLpAfLgKWDocjwuoKGOZ-wSLG-EPwm-Eiud-fz5vUlZQTDJAp6jIxRCgOULB89yCwZ28Pqc9KuprwkCDTwD-oQCABjUt5nZxsYV7BSCC3GkcpVd9KrNFh4MZPSeyTiy9Zw8l86LdEjInvTgOqJyjOo3pT0dWOu3AvOpUn6KmAGKh-XBWye32H64354pYG9-L794RlHmPQDyJesJaILEiKkXDXD6pXnHhqxZnODZ3WWNkiNaLMB8_WKCFe2HL7gBtf8ljytlkwdAADIrmRCx2sJz54nQoeQX7PIuyn-8od70NYD78bY5_5oqTlWPAQvqxcSuan_gGH6UKBTbUxS-9pzQ-i5Gnr_dI954yalm5xgj9KqTU_P1IUyFTd5kK4z5YZes7bDaIccLnYGrYPVVkbMUNqaDyxzFmEXjNIq_aSJJ0Mzo5ye_jBsKzqJOOFLxMvtR1alLXBsdPpBMcL9HKFDWUnlK8=w773-h580-s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1" r="11603"/>
          <a:stretch/>
        </p:blipFill>
        <p:spPr bwMode="auto">
          <a:xfrm>
            <a:off x="1787236" y="2057400"/>
            <a:ext cx="563880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341306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photos.fife.usercontent.google.com/pw/AP1GczOh05xBAdirVdOcgkwFL403nobEtynr0Z6rt-4QTYEC53XTDDVOASk_5g=w773-h580-s-no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3" name="AutoShape 4" descr="https://photos.fife.usercontent.google.com/pw/AP1GczOh05xBAdirVdOcgkwFL403nobEtynr0Z6rt-4QTYEC53XTDDVOASk_5g=w697-h523-s-no?authuser=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4" name="AutoShape 6" descr="https://photos.fife.usercontent.google.com/pw/AP1GczOh05xBAdirVdOcgkwFL403nobEtynr0Z6rt-4QTYEC53XTDDVOASk_5g=w697-h523-s-no?authuser=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15" y="1828800"/>
            <a:ext cx="2767385" cy="2076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Dotare prin Programul Național PNRR</a:t>
            </a:r>
            <a:endParaRPr lang="ro-RO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12954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Aparatură și dispozitive IT</a:t>
            </a:r>
            <a:endParaRPr lang="ro-RO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14"/>
          <a:stretch/>
        </p:blipFill>
        <p:spPr bwMode="auto">
          <a:xfrm>
            <a:off x="5257800" y="4038600"/>
            <a:ext cx="2328734" cy="241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5" r="18937"/>
          <a:stretch/>
        </p:blipFill>
        <p:spPr bwMode="auto">
          <a:xfrm>
            <a:off x="5486400" y="1496565"/>
            <a:ext cx="3172181" cy="2408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2" y="4373490"/>
            <a:ext cx="3772356" cy="174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669178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52600"/>
            <a:ext cx="2380922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363" y="2743200"/>
            <a:ext cx="2552263" cy="340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Ochelari VR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908142709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3" b="6190"/>
          <a:stretch/>
        </p:blipFill>
        <p:spPr bwMode="auto">
          <a:xfrm>
            <a:off x="949902" y="1295400"/>
            <a:ext cx="2686050" cy="2382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609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mobilier</a:t>
            </a:r>
            <a:endParaRPr lang="ro-RO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85"/>
          <a:stretch/>
        </p:blipFill>
        <p:spPr bwMode="auto">
          <a:xfrm>
            <a:off x="4876800" y="381000"/>
            <a:ext cx="4032000" cy="2241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678382"/>
            <a:ext cx="3060000" cy="229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16232"/>
            <a:ext cx="3124200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731821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81200"/>
            <a:ext cx="7772400" cy="1362075"/>
          </a:xfrm>
        </p:spPr>
        <p:txBody>
          <a:bodyPr/>
          <a:lstStyle/>
          <a:p>
            <a:r>
              <a:rPr lang="ro-RO" dirty="0" smtClean="0"/>
              <a:t>Un nou început</a:t>
            </a:r>
            <a:endParaRPr lang="ro-R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9309" y="2743200"/>
            <a:ext cx="7772400" cy="1500187"/>
          </a:xfrm>
        </p:spPr>
        <p:txBody>
          <a:bodyPr/>
          <a:lstStyle/>
          <a:p>
            <a:r>
              <a:rPr lang="ro-RO" b="1" dirty="0" smtClean="0">
                <a:solidFill>
                  <a:schemeClr val="accent4">
                    <a:lumMod val="75000"/>
                  </a:schemeClr>
                </a:solidFill>
              </a:rPr>
              <a:t>AN ȘCOLAR 2024 -2025</a:t>
            </a:r>
            <a:endParaRPr lang="ro-RO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40979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1247</Words>
  <Application>Microsoft Office PowerPoint</Application>
  <PresentationFormat>On-screen Show (4:3)</PresentationFormat>
  <Paragraphs>468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9_Office Theme</vt:lpstr>
      <vt:lpstr>ȘCOALA GIMNAZIALĂ  “SFÂNTUL  ANDREI” – BRĂILA</vt:lpstr>
      <vt:lpstr>ȘCOALA GIMNAZIALĂ  “SFÂNTUL  ANDREI” – BRĂILA</vt:lpstr>
      <vt:lpstr>DEVIZA</vt:lpstr>
      <vt:lpstr>MISIUNEA</vt:lpstr>
      <vt:lpstr>VIZIUNEA</vt:lpstr>
      <vt:lpstr>VIZIUNEA</vt:lpstr>
      <vt:lpstr>ȚINTE  STRATEGICE</vt:lpstr>
      <vt:lpstr>Promoția 2015 -2024</vt:lpstr>
      <vt:lpstr>Rezultate la examenele naționale</vt:lpstr>
      <vt:lpstr>PowerPoint Presentation</vt:lpstr>
      <vt:lpstr>Admiterea în învățământul liceal</vt:lpstr>
      <vt:lpstr>REZULTATELE LA EVALUĂRILE NAȚIONALE  LA CLASELE a II-a, a IV-a, a VI-a AN ȘCOLAR 2023 -2024</vt:lpstr>
      <vt:lpstr>Evaluare externă periodică ARACIP</vt:lpstr>
      <vt:lpstr>Cerc pedagogic Învățământ primar Clasele pregătitoare</vt:lpstr>
      <vt:lpstr>Cerc pedagogic Învățământ primar Clasele I</vt:lpstr>
      <vt:lpstr>Cerc pedagogic Învățământ primar clasa a II-a</vt:lpstr>
      <vt:lpstr>Cerc pedagogic   Limba și Literatura Română</vt:lpstr>
      <vt:lpstr>Proiecte europene CESchool - Schools Integrating Circular Economy through the Collaboration of Educational and Industry Stakeholders 2021-1-ES01-KA220-SCH-000034416 Eveniment de multiplicare  4 octombrie 2023</vt:lpstr>
      <vt:lpstr>ACTIVITĂȚI EXTRAȘCOLARE – PROIECTE EDUCAȚIONALE</vt:lpstr>
      <vt:lpstr>Recreația Mare</vt:lpstr>
      <vt:lpstr>Proiecte educaționale</vt:lpstr>
      <vt:lpstr>PowerPoint Presentation</vt:lpstr>
      <vt:lpstr>Ziua școlii – Ziua Națională a României 29.11.2023</vt:lpstr>
      <vt:lpstr>PowerPoint Presentation</vt:lpstr>
      <vt:lpstr>Școala altfel  18 -22 decembrie 2023</vt:lpstr>
      <vt:lpstr>Crăciun 2023</vt:lpstr>
      <vt:lpstr>Săptămâna Verde</vt:lpstr>
      <vt:lpstr>PowerPoint Presentation</vt:lpstr>
      <vt:lpstr>PowerPoint Presentation</vt:lpstr>
      <vt:lpstr>Orientarea în carieră sau cum este să fii elev la liceu</vt:lpstr>
      <vt:lpstr>Rezultate școlare</vt:lpstr>
      <vt:lpstr>PowerPoint Presentation</vt:lpstr>
      <vt:lpstr>TOPUL MEDIILOR  V - VIII an şcolar 2023/2024</vt:lpstr>
      <vt:lpstr>Promoția 1984 -1992 Arc peste timp</vt:lpstr>
      <vt:lpstr>Rădăcini Promoția 1990 -1998</vt:lpstr>
      <vt:lpstr>Întâlniri și amintiri Promoția 1982 -1989</vt:lpstr>
      <vt:lpstr>Pensionări</vt:lpstr>
      <vt:lpstr>Dotare prin Programul Național PNRR</vt:lpstr>
      <vt:lpstr>Ochelari VR</vt:lpstr>
      <vt:lpstr>PowerPoint Presentation</vt:lpstr>
      <vt:lpstr>Un nou început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ȘCOALA GIMNAZIALĂ  “SFÂNTUL  ANDREI” – BRĂILA</dc:title>
  <dc:creator>Administrator</dc:creator>
  <cp:lastModifiedBy>Administrator</cp:lastModifiedBy>
  <cp:revision>30</cp:revision>
  <dcterms:created xsi:type="dcterms:W3CDTF">2006-08-16T00:00:00Z</dcterms:created>
  <dcterms:modified xsi:type="dcterms:W3CDTF">2024-11-26T07:55:26Z</dcterms:modified>
</cp:coreProperties>
</file>